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sldIdLst>
    <p:sldId id="261" r:id="rId2"/>
    <p:sldId id="272" r:id="rId3"/>
    <p:sldId id="256" r:id="rId4"/>
    <p:sldId id="257" r:id="rId5"/>
    <p:sldId id="262" r:id="rId6"/>
    <p:sldId id="265" r:id="rId7"/>
    <p:sldId id="266" r:id="rId8"/>
    <p:sldId id="268" r:id="rId9"/>
    <p:sldId id="269" r:id="rId10"/>
    <p:sldId id="270" r:id="rId11"/>
    <p:sldId id="27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3C16C2-D156-43AD-83B2-47F690D8E731}"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697177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3C16C2-D156-43AD-83B2-47F690D8E731}"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787778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3C16C2-D156-43AD-83B2-47F690D8E731}"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3DC879-5E0A-45E7-AA57-A21726C502BE}"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7001961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3C16C2-D156-43AD-83B2-47F690D8E731}"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38397998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3C16C2-D156-43AD-83B2-47F690D8E731}"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3DC879-5E0A-45E7-AA57-A21726C502BE}"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200124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3C16C2-D156-43AD-83B2-47F690D8E731}"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13961772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3C16C2-D156-43AD-83B2-47F690D8E731}"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421008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3C16C2-D156-43AD-83B2-47F690D8E731}"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296737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3C16C2-D156-43AD-83B2-47F690D8E731}"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56231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3C16C2-D156-43AD-83B2-47F690D8E731}" type="datetimeFigureOut">
              <a:rPr lang="en-IN" smtClean="0"/>
              <a:t>13-04-2023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474058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3C16C2-D156-43AD-83B2-47F690D8E731}" type="datetimeFigureOut">
              <a:rPr lang="en-IN" smtClean="0"/>
              <a:t>13-04-2023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3915994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3C16C2-D156-43AD-83B2-47F690D8E731}" type="datetimeFigureOut">
              <a:rPr lang="en-IN" smtClean="0"/>
              <a:t>13-04-2023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1256687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3C16C2-D156-43AD-83B2-47F690D8E731}" type="datetimeFigureOut">
              <a:rPr lang="en-IN" smtClean="0"/>
              <a:t>13-04-2023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15835233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3C16C2-D156-43AD-83B2-47F690D8E731}" type="datetimeFigureOut">
              <a:rPr lang="en-IN" smtClean="0"/>
              <a:t>13-04-2023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294539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3C16C2-D156-43AD-83B2-47F690D8E731}" type="datetimeFigureOut">
              <a:rPr lang="en-IN" smtClean="0"/>
              <a:t>13-04-2023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1456633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A3C16C2-D156-43AD-83B2-47F690D8E731}" type="datetimeFigureOut">
              <a:rPr lang="en-IN" smtClean="0"/>
              <a:t>13-04-2023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3DC879-5E0A-45E7-AA57-A21726C502BE}" type="slidenum">
              <a:rPr lang="en-IN" smtClean="0"/>
              <a:t>‹#›</a:t>
            </a:fld>
            <a:endParaRPr lang="en-IN"/>
          </a:p>
        </p:txBody>
      </p:sp>
    </p:spTree>
    <p:extLst>
      <p:ext uri="{BB962C8B-B14F-4D97-AF65-F5344CB8AC3E}">
        <p14:creationId xmlns:p14="http://schemas.microsoft.com/office/powerpoint/2010/main" val="120469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A3C16C2-D156-43AD-83B2-47F690D8E731}" type="datetimeFigureOut">
              <a:rPr lang="en-IN" smtClean="0"/>
              <a:t>13-04-2023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63DC879-5E0A-45E7-AA57-A21726C502BE}" type="slidenum">
              <a:rPr lang="en-IN" smtClean="0"/>
              <a:t>‹#›</a:t>
            </a:fld>
            <a:endParaRPr lang="en-IN"/>
          </a:p>
        </p:txBody>
      </p:sp>
    </p:spTree>
    <p:extLst>
      <p:ext uri="{BB962C8B-B14F-4D97-AF65-F5344CB8AC3E}">
        <p14:creationId xmlns:p14="http://schemas.microsoft.com/office/powerpoint/2010/main" val="88572898"/>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28600"/>
            <a:ext cx="8229600" cy="1143000"/>
          </a:xfrm>
        </p:spPr>
        <p:txBody>
          <a:bodyPr/>
          <a:lstStyle/>
          <a:p>
            <a:pPr algn="l"/>
            <a:r>
              <a:rPr lang="en-US" dirty="0">
                <a:latin typeface="Arial" pitchFamily="34" charset="0"/>
                <a:cs typeface="Arial" pitchFamily="34" charset="0"/>
              </a:rPr>
              <a:t> </a:t>
            </a:r>
          </a:p>
        </p:txBody>
      </p:sp>
      <p:sp>
        <p:nvSpPr>
          <p:cNvPr id="3" name="Content Placeholder 2"/>
          <p:cNvSpPr>
            <a:spLocks noGrp="1"/>
          </p:cNvSpPr>
          <p:nvPr>
            <p:ph idx="1"/>
          </p:nvPr>
        </p:nvSpPr>
        <p:spPr>
          <a:xfrm>
            <a:off x="2133600" y="1905000"/>
            <a:ext cx="8229600" cy="4221164"/>
          </a:xfrm>
        </p:spPr>
        <p:txBody>
          <a:bodyPr>
            <a:normAutofit/>
          </a:bodyPr>
          <a:lstStyle/>
          <a:p>
            <a:pPr algn="ctr">
              <a:buNone/>
            </a:pPr>
            <a:r>
              <a:rPr lang="en-US" sz="2800" b="1">
                <a:solidFill>
                  <a:srgbClr val="C00000"/>
                </a:solidFill>
                <a:latin typeface="Bahnschrift" panose="020B0502040204020203" pitchFamily="34" charset="0"/>
              </a:rPr>
              <a:t>CRUDE OIL PRICE PREDICTION USING LSTM AND</a:t>
            </a:r>
          </a:p>
          <a:p>
            <a:pPr algn="ctr">
              <a:buNone/>
            </a:pPr>
            <a:r>
              <a:rPr lang="en-US" sz="2800" b="1">
                <a:solidFill>
                  <a:srgbClr val="C00000"/>
                </a:solidFill>
                <a:latin typeface="Bahnschrift" panose="020B0502040204020203" pitchFamily="34" charset="0"/>
              </a:rPr>
              <a:t>IBM WATSON STUDIO </a:t>
            </a:r>
          </a:p>
          <a:p>
            <a:pPr algn="ctr">
              <a:buNone/>
            </a:pPr>
            <a:endParaRPr lang="en-US" sz="2800" b="1" dirty="0">
              <a:solidFill>
                <a:srgbClr val="A80000"/>
              </a:solidFill>
              <a:latin typeface="Bahnschrift" panose="020B0502040204020203" pitchFamily="34" charset="0"/>
            </a:endParaRPr>
          </a:p>
        </p:txBody>
      </p:sp>
      <p:sp>
        <p:nvSpPr>
          <p:cNvPr id="5" name="Footer Placeholder 4"/>
          <p:cNvSpPr>
            <a:spLocks noGrp="1"/>
          </p:cNvSpPr>
          <p:nvPr>
            <p:ph type="ftr" sz="quarter" idx="11"/>
          </p:nvPr>
        </p:nvSpPr>
        <p:spPr/>
        <p:txBody>
          <a:bodyPr/>
          <a:lstStyle/>
          <a:p>
            <a:r>
              <a:rPr lang="en-US" sz="1600" b="1" dirty="0"/>
              <a:t>Department of CSE</a:t>
            </a:r>
          </a:p>
        </p:txBody>
      </p:sp>
      <p:sp>
        <p:nvSpPr>
          <p:cNvPr id="8" name="Rectangle 7"/>
          <p:cNvSpPr/>
          <p:nvPr/>
        </p:nvSpPr>
        <p:spPr>
          <a:xfrm>
            <a:off x="2285999" y="3047999"/>
            <a:ext cx="8328213" cy="2811795"/>
          </a:xfrm>
          <a:prstGeom prst="rect">
            <a:avLst/>
          </a:prstGeom>
        </p:spPr>
        <p:txBody>
          <a:bodyPr wrap="square">
            <a:spAutoFit/>
          </a:bodyPr>
          <a:lstStyle/>
          <a:p>
            <a:endParaRPr lang="en-US" sz="2800" b="1">
              <a:latin typeface="Bahnschrift" panose="020B0502040204020203" pitchFamily="34" charset="0"/>
              <a:cs typeface="Arial" pitchFamily="34" charset="0"/>
            </a:endParaRPr>
          </a:p>
          <a:p>
            <a:r>
              <a:rPr lang="en-US" sz="2800" b="1">
                <a:latin typeface="Bahnschrift" panose="020B0502040204020203" pitchFamily="34" charset="0"/>
                <a:cs typeface="Arial" pitchFamily="34" charset="0"/>
              </a:rPr>
              <a:t>PROJECT SUPERVISOR   :  </a:t>
            </a:r>
            <a:r>
              <a:rPr lang="en-US" sz="2800">
                <a:latin typeface="Arial" panose="020B0604020202020204" pitchFamily="34" charset="0"/>
                <a:cs typeface="Arial" panose="020B0604020202020204" pitchFamily="34" charset="0"/>
              </a:rPr>
              <a:t>Dr.Veena </a:t>
            </a:r>
          </a:p>
          <a:p>
            <a:endParaRPr lang="en-US" sz="2800" b="1" dirty="0">
              <a:latin typeface="Bahnschrift" panose="020B0502040204020203" pitchFamily="34" charset="0"/>
              <a:cs typeface="Arial" pitchFamily="34" charset="0"/>
            </a:endParaRPr>
          </a:p>
          <a:p>
            <a:r>
              <a:rPr lang="en-US" sz="2800" b="1">
                <a:latin typeface="Bahnschrift" panose="020B0502040204020203" pitchFamily="34" charset="0"/>
                <a:cs typeface="Arial" pitchFamily="34" charset="0"/>
              </a:rPr>
              <a:t>NAME OF THE STUDENT  : </a:t>
            </a:r>
            <a:r>
              <a:rPr lang="en-US" sz="2800">
                <a:latin typeface="Arial" panose="020B0604020202020204" pitchFamily="34" charset="0"/>
                <a:cs typeface="Arial" panose="020B0604020202020204" pitchFamily="34" charset="0"/>
              </a:rPr>
              <a:t>G.K.N.S.S.Shankar</a:t>
            </a:r>
          </a:p>
          <a:p>
            <a:endParaRPr lang="en-US" sz="2800" b="1" dirty="0">
              <a:latin typeface="Bahnschrift" panose="020B0502040204020203" pitchFamily="34" charset="0"/>
              <a:cs typeface="Arial" pitchFamily="34" charset="0"/>
            </a:endParaRPr>
          </a:p>
          <a:p>
            <a:pPr>
              <a:lnSpc>
                <a:spcPct val="150000"/>
              </a:lnSpc>
            </a:pPr>
            <a:r>
              <a:rPr lang="en-US" sz="2800" b="1">
                <a:latin typeface="Bahnschrift" panose="020B0502040204020203" pitchFamily="34" charset="0"/>
                <a:cs typeface="Arial" pitchFamily="34" charset="0"/>
              </a:rPr>
              <a:t>REGISTER NUMBER         : </a:t>
            </a:r>
            <a:r>
              <a:rPr lang="en-US" sz="2800">
                <a:latin typeface="Arial" panose="020B0604020202020204" pitchFamily="34" charset="0"/>
                <a:cs typeface="Arial" panose="020B0604020202020204" pitchFamily="34" charset="0"/>
              </a:rPr>
              <a:t>40110368</a:t>
            </a:r>
            <a:endParaRPr lang="en-US" sz="2800" dirty="0">
              <a:latin typeface="Arial" panose="020B0604020202020204" pitchFamily="34" charset="0"/>
              <a:cs typeface="Arial" panose="020B0604020202020204" pitchFamily="34" charset="0"/>
            </a:endParaRPr>
          </a:p>
        </p:txBody>
      </p:sp>
      <p:pic>
        <p:nvPicPr>
          <p:cNvPr id="9" name="Picture 8" descr="new letter head July30_2020.png"/>
          <p:cNvPicPr/>
          <p:nvPr/>
        </p:nvPicPr>
        <p:blipFill>
          <a:blip r:embed="rId2" cstate="print"/>
          <a:stretch>
            <a:fillRect/>
          </a:stretch>
        </p:blipFill>
        <p:spPr>
          <a:xfrm>
            <a:off x="1609726" y="113611"/>
            <a:ext cx="9515474" cy="1752599"/>
          </a:xfrm>
          <a:prstGeom prst="rect">
            <a:avLst/>
          </a:prstGeom>
        </p:spPr>
      </p:pic>
    </p:spTree>
    <p:extLst>
      <p:ext uri="{BB962C8B-B14F-4D97-AF65-F5344CB8AC3E}">
        <p14:creationId xmlns:p14="http://schemas.microsoft.com/office/powerpoint/2010/main" val="3106145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74D43CF-BA0E-9C33-A727-7DD1B4A3B586}"/>
              </a:ext>
            </a:extLst>
          </p:cNvPr>
          <p:cNvSpPr>
            <a:spLocks noGrp="1"/>
          </p:cNvSpPr>
          <p:nvPr>
            <p:ph sz="half" idx="1"/>
          </p:nvPr>
        </p:nvSpPr>
        <p:spPr>
          <a:xfrm>
            <a:off x="0" y="561414"/>
            <a:ext cx="5692588" cy="5316071"/>
          </a:xfrm>
        </p:spPr>
        <p:txBody>
          <a:bodyPr>
            <a:normAutofit fontScale="92500" lnSpcReduction="10000"/>
          </a:bodyPr>
          <a:lstStyle/>
          <a:p>
            <a:pPr marL="0" indent="0">
              <a:buNone/>
            </a:pPr>
            <a:r>
              <a:rPr lang="en-US" sz="4400" b="1">
                <a:solidFill>
                  <a:srgbClr val="00B050"/>
                </a:solidFill>
                <a:latin typeface="Bahnschrift SemiBold" panose="020B0502040204020203" pitchFamily="34" charset="0"/>
              </a:rPr>
              <a:t>Conclusion</a:t>
            </a:r>
          </a:p>
          <a:p>
            <a:pPr marL="0" indent="0">
              <a:buNone/>
            </a:pPr>
            <a:r>
              <a:rPr lang="en-US" sz="2400">
                <a:solidFill>
                  <a:schemeClr val="tx1">
                    <a:lumMod val="65000"/>
                  </a:schemeClr>
                </a:solidFill>
                <a:latin typeface="Berlin Sans FB" panose="020E0602020502020306" pitchFamily="34" charset="0"/>
              </a:rPr>
              <a:t>In conclusion, LSTM neural networks offer a powerful tool for predicting crude oil prices and informing investment decisions. By leveraging the network's ability to capture long-term dependencies and handle nonlinear data, analysts can achieve accurate and reliable forecasts that can help mitigate risk and maximize returns.</a:t>
            </a:r>
          </a:p>
          <a:p>
            <a:pPr marL="0" indent="0">
              <a:buNone/>
            </a:pPr>
            <a:endParaRPr lang="en-US" sz="2400">
              <a:solidFill>
                <a:schemeClr val="tx1">
                  <a:lumMod val="65000"/>
                </a:schemeClr>
              </a:solidFill>
              <a:latin typeface="Berlin Sans FB" panose="020E0602020502020306" pitchFamily="34" charset="0"/>
            </a:endParaRPr>
          </a:p>
          <a:p>
            <a:pPr marL="0" indent="0">
              <a:buNone/>
            </a:pPr>
            <a:r>
              <a:rPr lang="en-US" sz="2400">
                <a:solidFill>
                  <a:schemeClr val="tx1">
                    <a:lumMod val="65000"/>
                  </a:schemeClr>
                </a:solidFill>
                <a:latin typeface="Berlin Sans FB" panose="020E0602020502020306" pitchFamily="34" charset="0"/>
              </a:rPr>
              <a:t>As technology continues to advance and more data becomes available, the potential for LSTM and other machine learning techniques to revolutionize the energy industry is immense.</a:t>
            </a:r>
          </a:p>
        </p:txBody>
      </p:sp>
      <p:pic>
        <p:nvPicPr>
          <p:cNvPr id="3" name="Content Placeholder 2">
            <a:extLst>
              <a:ext uri="{FF2B5EF4-FFF2-40B4-BE49-F238E27FC236}">
                <a16:creationId xmlns:a16="http://schemas.microsoft.com/office/drawing/2014/main" id="{05B201E1-CC38-0D1D-80AC-0ECC34BF1AB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754688" y="254794"/>
            <a:ext cx="6231124" cy="6348412"/>
          </a:xfrm>
          <a:effectLst>
            <a:softEdge rad="228600"/>
          </a:effectLst>
        </p:spPr>
      </p:pic>
    </p:spTree>
    <p:extLst>
      <p:ext uri="{BB962C8B-B14F-4D97-AF65-F5344CB8AC3E}">
        <p14:creationId xmlns:p14="http://schemas.microsoft.com/office/powerpoint/2010/main" val="411447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B20E5-029E-58C8-936E-E04F899C1EB8}"/>
              </a:ext>
            </a:extLst>
          </p:cNvPr>
          <p:cNvSpPr>
            <a:spLocks noGrp="1"/>
          </p:cNvSpPr>
          <p:nvPr>
            <p:ph type="title"/>
          </p:nvPr>
        </p:nvSpPr>
        <p:spPr>
          <a:xfrm>
            <a:off x="1925109" y="2767012"/>
            <a:ext cx="6485466" cy="1323975"/>
          </a:xfrm>
        </p:spPr>
        <p:txBody>
          <a:bodyPr>
            <a:noAutofit/>
          </a:bodyPr>
          <a:lstStyle/>
          <a:p>
            <a:r>
              <a:rPr lang="en-IN" sz="6600">
                <a:solidFill>
                  <a:schemeClr val="accent2">
                    <a:lumMod val="75000"/>
                  </a:schemeClr>
                </a:solidFill>
                <a:latin typeface="Rockwell Extra Bold" panose="02060903040505020403" pitchFamily="18" charset="0"/>
              </a:rPr>
              <a:t>THANK    YOU</a:t>
            </a:r>
          </a:p>
        </p:txBody>
      </p:sp>
    </p:spTree>
    <p:extLst>
      <p:ext uri="{BB962C8B-B14F-4D97-AF65-F5344CB8AC3E}">
        <p14:creationId xmlns:p14="http://schemas.microsoft.com/office/powerpoint/2010/main" val="2848756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A58B8-6249-F100-F02E-B130738699B4}"/>
              </a:ext>
            </a:extLst>
          </p:cNvPr>
          <p:cNvSpPr>
            <a:spLocks noGrp="1"/>
          </p:cNvSpPr>
          <p:nvPr>
            <p:ph type="title"/>
          </p:nvPr>
        </p:nvSpPr>
        <p:spPr>
          <a:xfrm>
            <a:off x="677333" y="276226"/>
            <a:ext cx="11219391" cy="914400"/>
          </a:xfrm>
        </p:spPr>
        <p:txBody>
          <a:bodyPr/>
          <a:lstStyle/>
          <a:p>
            <a:pPr algn="ctr"/>
            <a:r>
              <a:rPr lang="en-IN" b="1">
                <a:solidFill>
                  <a:schemeClr val="accent2">
                    <a:lumMod val="75000"/>
                  </a:schemeClr>
                </a:solidFill>
                <a:latin typeface="Berlin Sans FB Demi" panose="020E0802020502020306" pitchFamily="34" charset="0"/>
              </a:rPr>
              <a:t>COURSE CERTIFICATE</a:t>
            </a:r>
          </a:p>
        </p:txBody>
      </p:sp>
      <p:sp>
        <p:nvSpPr>
          <p:cNvPr id="3" name="Content Placeholder 2">
            <a:extLst>
              <a:ext uri="{FF2B5EF4-FFF2-40B4-BE49-F238E27FC236}">
                <a16:creationId xmlns:a16="http://schemas.microsoft.com/office/drawing/2014/main" id="{EE0786D6-D913-3868-A07D-685C4AE22E35}"/>
              </a:ext>
            </a:extLst>
          </p:cNvPr>
          <p:cNvSpPr>
            <a:spLocks noGrp="1"/>
          </p:cNvSpPr>
          <p:nvPr>
            <p:ph idx="1"/>
          </p:nvPr>
        </p:nvSpPr>
        <p:spPr>
          <a:xfrm>
            <a:off x="677333" y="1085851"/>
            <a:ext cx="11219390" cy="5495924"/>
          </a:xfrm>
        </p:spPr>
        <p:txBody>
          <a:bodyPr/>
          <a:lstStyle/>
          <a:p>
            <a:pPr marL="0" indent="0">
              <a:buNone/>
            </a:pPr>
            <a:endParaRPr lang="en-IN"/>
          </a:p>
        </p:txBody>
      </p:sp>
    </p:spTree>
    <p:extLst>
      <p:ext uri="{BB962C8B-B14F-4D97-AF65-F5344CB8AC3E}">
        <p14:creationId xmlns:p14="http://schemas.microsoft.com/office/powerpoint/2010/main" val="1720940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40C23-54E9-72A2-2505-9EF95222F9E5}"/>
              </a:ext>
            </a:extLst>
          </p:cNvPr>
          <p:cNvSpPr>
            <a:spLocks noGrp="1"/>
          </p:cNvSpPr>
          <p:nvPr>
            <p:ph type="ctrTitle"/>
          </p:nvPr>
        </p:nvSpPr>
        <p:spPr>
          <a:xfrm>
            <a:off x="450477" y="1640261"/>
            <a:ext cx="9144000" cy="1788739"/>
          </a:xfrm>
        </p:spPr>
        <p:txBody>
          <a:bodyPr>
            <a:normAutofit/>
          </a:bodyPr>
          <a:lstStyle/>
          <a:p>
            <a:r>
              <a:rPr lang="en-IN" b="1" i="0">
                <a:solidFill>
                  <a:schemeClr val="tx1">
                    <a:lumMod val="95000"/>
                  </a:schemeClr>
                </a:solidFill>
                <a:effectLst/>
                <a:latin typeface="Britannic Bold" panose="020B0903060703020204" pitchFamily="34" charset="0"/>
              </a:rPr>
              <a:t>Crude Oil Price Prediction</a:t>
            </a:r>
            <a:br>
              <a:rPr lang="en-IN" b="1" i="0">
                <a:solidFill>
                  <a:schemeClr val="tx1">
                    <a:lumMod val="95000"/>
                  </a:schemeClr>
                </a:solidFill>
                <a:effectLst/>
                <a:latin typeface="Britannic Bold" panose="020B0903060703020204" pitchFamily="34" charset="0"/>
              </a:rPr>
            </a:br>
            <a:r>
              <a:rPr lang="en-US" b="1">
                <a:solidFill>
                  <a:schemeClr val="tx1"/>
                </a:solidFill>
                <a:latin typeface="Britannic Bold" panose="020B0903060703020204" pitchFamily="34" charset="0"/>
                <a:ea typeface="Cascadia Mono SemiBold" panose="020B0609020000020004" pitchFamily="49" charset="0"/>
                <a:cs typeface="Cascadia Mono SemiBold" panose="020B0609020000020004" pitchFamily="49" charset="0"/>
              </a:rPr>
              <a:t>with LSTM</a:t>
            </a:r>
            <a:endParaRPr lang="en-IN" b="1">
              <a:solidFill>
                <a:schemeClr val="tx1"/>
              </a:solidFill>
              <a:latin typeface="Britannic Bold" panose="020B0903060703020204" pitchFamily="34" charset="0"/>
              <a:ea typeface="Cascadia Mono SemiBold" panose="020B0609020000020004" pitchFamily="49" charset="0"/>
              <a:cs typeface="Cascadia Mono SemiBold" panose="020B0609020000020004" pitchFamily="49" charset="0"/>
            </a:endParaRPr>
          </a:p>
        </p:txBody>
      </p:sp>
      <p:pic>
        <p:nvPicPr>
          <p:cNvPr id="10" name="Picture 9">
            <a:extLst>
              <a:ext uri="{FF2B5EF4-FFF2-40B4-BE49-F238E27FC236}">
                <a16:creationId xmlns:a16="http://schemas.microsoft.com/office/drawing/2014/main" id="{15AFE729-3251-722C-3B83-BE38BD9259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08444" y="3429000"/>
            <a:ext cx="5782234" cy="3043518"/>
          </a:xfrm>
          <a:prstGeom prst="roundRect">
            <a:avLst>
              <a:gd name="adj" fmla="val 8594"/>
            </a:avLst>
          </a:prstGeom>
          <a:solidFill>
            <a:srgbClr val="FFFFFF">
              <a:shade val="85000"/>
            </a:srgbClr>
          </a:solidFill>
          <a:ln>
            <a:noFill/>
          </a:ln>
          <a:effectLst>
            <a:reflection blurRad="12700" stA="38000" endPos="28000" dist="5000" dir="5400000" sy="-100000" algn="bl" rotWithShape="0"/>
            <a:softEdge rad="266700"/>
          </a:effectLst>
        </p:spPr>
      </p:pic>
    </p:spTree>
    <p:extLst>
      <p:ext uri="{BB962C8B-B14F-4D97-AF65-F5344CB8AC3E}">
        <p14:creationId xmlns:p14="http://schemas.microsoft.com/office/powerpoint/2010/main" val="709002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6A28DC1-6919-3052-30C9-0A3EA45DA984}"/>
              </a:ext>
            </a:extLst>
          </p:cNvPr>
          <p:cNvSpPr>
            <a:spLocks noGrp="1"/>
          </p:cNvSpPr>
          <p:nvPr>
            <p:ph idx="1"/>
          </p:nvPr>
        </p:nvSpPr>
        <p:spPr>
          <a:xfrm>
            <a:off x="0" y="342900"/>
            <a:ext cx="10515600" cy="5547192"/>
          </a:xfrm>
        </p:spPr>
        <p:txBody>
          <a:bodyPr>
            <a:normAutofit lnSpcReduction="10000"/>
          </a:bodyPr>
          <a:lstStyle/>
          <a:p>
            <a:pPr marL="0" indent="0">
              <a:buNone/>
            </a:pPr>
            <a:r>
              <a:rPr lang="en-US" sz="5400" b="1">
                <a:solidFill>
                  <a:schemeClr val="accent2">
                    <a:lumMod val="75000"/>
                  </a:schemeClr>
                </a:solidFill>
                <a:latin typeface="Bahnschrift SemiBold" panose="020B0502040204020203" pitchFamily="34" charset="0"/>
                <a:cs typeface="Arial" pitchFamily="34" charset="0"/>
              </a:rPr>
              <a:t>Presentation Outline</a:t>
            </a:r>
          </a:p>
          <a:p>
            <a:pPr marL="0" indent="0">
              <a:buNone/>
            </a:pPr>
            <a:endParaRPr lang="en-US" sz="5400" b="1">
              <a:solidFill>
                <a:srgbClr val="C00000"/>
              </a:solidFill>
              <a:latin typeface="Arial" pitchFamily="34" charset="0"/>
              <a:cs typeface="Arial" pitchFamily="34" charset="0"/>
            </a:endParaRPr>
          </a:p>
          <a:p>
            <a:pPr marL="0" indent="0" algn="just">
              <a:buNone/>
            </a:pPr>
            <a:r>
              <a:rPr lang="en-US" sz="3200" b="1">
                <a:solidFill>
                  <a:schemeClr val="tx1"/>
                </a:solidFill>
                <a:latin typeface="Bahnschrift SemiBold" panose="020B0502040204020203" pitchFamily="34" charset="0"/>
              </a:rPr>
              <a:t>Introduction</a:t>
            </a:r>
          </a:p>
          <a:p>
            <a:pPr marL="0" indent="0" algn="just">
              <a:buNone/>
            </a:pPr>
            <a:r>
              <a:rPr lang="en-US" sz="3200" b="1">
                <a:solidFill>
                  <a:schemeClr val="tx1"/>
                </a:solidFill>
                <a:latin typeface="Bahnschrift SemiBold" panose="020B0502040204020203" pitchFamily="34" charset="0"/>
              </a:rPr>
              <a:t>Understanding LSTM</a:t>
            </a:r>
          </a:p>
          <a:p>
            <a:pPr marL="0" indent="0" algn="just">
              <a:buNone/>
            </a:pPr>
            <a:r>
              <a:rPr lang="en-US" sz="3200" b="1">
                <a:solidFill>
                  <a:schemeClr val="tx1"/>
                </a:solidFill>
                <a:latin typeface="Bahnschrift SemiBold" panose="020B0502040204020203" pitchFamily="34" charset="0"/>
              </a:rPr>
              <a:t>Data Preprocessing</a:t>
            </a:r>
          </a:p>
          <a:p>
            <a:pPr marL="0" indent="0" algn="just">
              <a:buNone/>
            </a:pPr>
            <a:r>
              <a:rPr lang="en-US" sz="3200" b="1">
                <a:solidFill>
                  <a:schemeClr val="tx1"/>
                </a:solidFill>
                <a:latin typeface="Bahnschrift SemiBold" panose="020B0502040204020203" pitchFamily="34" charset="0"/>
              </a:rPr>
              <a:t>Model Training</a:t>
            </a:r>
          </a:p>
          <a:p>
            <a:pPr marL="0" indent="0" algn="just">
              <a:buNone/>
            </a:pPr>
            <a:r>
              <a:rPr lang="en-US" sz="3200" b="1">
                <a:solidFill>
                  <a:schemeClr val="tx1"/>
                </a:solidFill>
                <a:latin typeface="Bahnschrift SemiBold" panose="020B0502040204020203" pitchFamily="34" charset="0"/>
              </a:rPr>
              <a:t>Evaluation and Interpretation</a:t>
            </a:r>
          </a:p>
          <a:p>
            <a:pPr marL="0" indent="0" algn="just">
              <a:buNone/>
            </a:pPr>
            <a:r>
              <a:rPr lang="en-US" sz="3200" b="1">
                <a:solidFill>
                  <a:schemeClr val="tx1"/>
                </a:solidFill>
                <a:latin typeface="Bahnschrift SemiBold" panose="020B0502040204020203" pitchFamily="34" charset="0"/>
              </a:rPr>
              <a:t>Conclusion</a:t>
            </a:r>
          </a:p>
          <a:p>
            <a:endParaRPr lang="en-IN"/>
          </a:p>
        </p:txBody>
      </p:sp>
    </p:spTree>
    <p:extLst>
      <p:ext uri="{BB962C8B-B14F-4D97-AF65-F5344CB8AC3E}">
        <p14:creationId xmlns:p14="http://schemas.microsoft.com/office/powerpoint/2010/main" val="614321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74D43CF-BA0E-9C33-A727-7DD1B4A3B586}"/>
              </a:ext>
            </a:extLst>
          </p:cNvPr>
          <p:cNvSpPr>
            <a:spLocks noGrp="1"/>
          </p:cNvSpPr>
          <p:nvPr>
            <p:ph sz="half" idx="1"/>
          </p:nvPr>
        </p:nvSpPr>
        <p:spPr>
          <a:xfrm>
            <a:off x="0" y="638174"/>
            <a:ext cx="5692588" cy="5743575"/>
          </a:xfrm>
        </p:spPr>
        <p:txBody>
          <a:bodyPr>
            <a:normAutofit fontScale="92500" lnSpcReduction="10000"/>
          </a:bodyPr>
          <a:lstStyle/>
          <a:p>
            <a:pPr marL="0" indent="0">
              <a:buNone/>
            </a:pPr>
            <a:r>
              <a:rPr lang="en-US" sz="6400" b="1">
                <a:solidFill>
                  <a:srgbClr val="00B050"/>
                </a:solidFill>
                <a:latin typeface="Bahnschrift SemiBold" panose="020B0502040204020203" pitchFamily="34" charset="0"/>
              </a:rPr>
              <a:t>Introduction</a:t>
            </a:r>
          </a:p>
          <a:p>
            <a:pPr marL="0" indent="0">
              <a:buNone/>
            </a:pPr>
            <a:r>
              <a:rPr lang="en-US" sz="2400">
                <a:solidFill>
                  <a:schemeClr val="tx1">
                    <a:lumMod val="65000"/>
                  </a:schemeClr>
                </a:solidFill>
                <a:latin typeface="Berlin Sans FB" panose="020E0602020502020306" pitchFamily="34" charset="0"/>
              </a:rPr>
              <a:t>Crude oil is one of the most important commodities in the world, with its price fluctuations affecting global economies and political relations. Accurately predicting crude oil prices has always been a challenge for analysts due to various factors such as geopolitical tensions, supply-demand imbalances, and weather conditions.</a:t>
            </a:r>
          </a:p>
          <a:p>
            <a:pPr marL="0" indent="0">
              <a:buNone/>
            </a:pPr>
            <a:r>
              <a:rPr lang="en-US" sz="2400">
                <a:solidFill>
                  <a:schemeClr val="tx1">
                    <a:lumMod val="65000"/>
                  </a:schemeClr>
                </a:solidFill>
                <a:latin typeface="Berlin Sans FB" panose="020E0602020502020306" pitchFamily="34" charset="0"/>
              </a:rPr>
              <a:t>One approach to predicting crude oil prices is using Long Short-Term Memory (LSTM) neural networks, which have shown promising results in time series forecasting due to their ability to capture long-term dependencies and handle nonlinear data.</a:t>
            </a:r>
          </a:p>
          <a:p>
            <a:endParaRPr lang="en-IN"/>
          </a:p>
        </p:txBody>
      </p:sp>
      <p:pic>
        <p:nvPicPr>
          <p:cNvPr id="7" name="Content Placeholder 6">
            <a:extLst>
              <a:ext uri="{FF2B5EF4-FFF2-40B4-BE49-F238E27FC236}">
                <a16:creationId xmlns:a16="http://schemas.microsoft.com/office/drawing/2014/main" id="{E5C245B9-BFD1-41DB-2781-C8C6A2EAB1B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754688" y="322729"/>
            <a:ext cx="6249053" cy="6364942"/>
          </a:xfrm>
          <a:effectLst>
            <a:softEdge rad="304800"/>
          </a:effectLst>
        </p:spPr>
      </p:pic>
    </p:spTree>
    <p:extLst>
      <p:ext uri="{BB962C8B-B14F-4D97-AF65-F5344CB8AC3E}">
        <p14:creationId xmlns:p14="http://schemas.microsoft.com/office/powerpoint/2010/main" val="1521548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74D43CF-BA0E-9C33-A727-7DD1B4A3B586}"/>
              </a:ext>
            </a:extLst>
          </p:cNvPr>
          <p:cNvSpPr>
            <a:spLocks noGrp="1"/>
          </p:cNvSpPr>
          <p:nvPr>
            <p:ph sz="half" idx="1"/>
          </p:nvPr>
        </p:nvSpPr>
        <p:spPr>
          <a:xfrm>
            <a:off x="62753" y="504825"/>
            <a:ext cx="5692588" cy="5564282"/>
          </a:xfrm>
        </p:spPr>
        <p:txBody>
          <a:bodyPr>
            <a:normAutofit fontScale="85000" lnSpcReduction="20000"/>
          </a:bodyPr>
          <a:lstStyle/>
          <a:p>
            <a:pPr marL="0" indent="0">
              <a:buNone/>
            </a:pPr>
            <a:r>
              <a:rPr lang="en-US" sz="5200" b="1">
                <a:solidFill>
                  <a:srgbClr val="00B050"/>
                </a:solidFill>
                <a:latin typeface="Bahnschrift SemiBold" panose="020B0502040204020203" pitchFamily="34" charset="0"/>
              </a:rPr>
              <a:t>Understanding LSTM</a:t>
            </a:r>
          </a:p>
          <a:p>
            <a:pPr marL="0" indent="0">
              <a:buNone/>
            </a:pPr>
            <a:r>
              <a:rPr lang="en-US" sz="2700">
                <a:solidFill>
                  <a:schemeClr val="tx1">
                    <a:lumMod val="65000"/>
                  </a:schemeClr>
                </a:solidFill>
                <a:latin typeface="Berlin Sans FB" panose="020E0602020502020306" pitchFamily="34" charset="0"/>
              </a:rPr>
              <a:t>LSTM is a type of recurrent neural network (RNN) that can remember and utilize long-term dependencies in sequential data. It achieves this by using memory cells that can store information over time, along with input, forget, and output gates that regulate the flow of information into and out of the cells.</a:t>
            </a:r>
          </a:p>
          <a:p>
            <a:pPr marL="0" indent="0">
              <a:buNone/>
            </a:pPr>
            <a:endParaRPr lang="en-US" sz="2700">
              <a:solidFill>
                <a:schemeClr val="tx1">
                  <a:lumMod val="65000"/>
                </a:schemeClr>
              </a:solidFill>
              <a:latin typeface="Berlin Sans FB" panose="020E0602020502020306" pitchFamily="34" charset="0"/>
            </a:endParaRPr>
          </a:p>
          <a:p>
            <a:pPr marL="0" indent="0">
              <a:buNone/>
            </a:pPr>
            <a:r>
              <a:rPr lang="en-US" sz="2700">
                <a:solidFill>
                  <a:schemeClr val="tx1">
                    <a:lumMod val="65000"/>
                  </a:schemeClr>
                </a:solidFill>
                <a:latin typeface="Berlin Sans FB" panose="020E0602020502020306" pitchFamily="34" charset="0"/>
              </a:rPr>
              <a:t>In the context of crude oil prediction, LSTM can be trained on historical price and volume data to learn patterns and relationships that can be used to forecast future prices. By adjusting the architecture and parameters of the network, analysts can optimize its performance and accuracy.</a:t>
            </a:r>
          </a:p>
          <a:p>
            <a:endParaRPr lang="en-IN"/>
          </a:p>
        </p:txBody>
      </p:sp>
      <p:pic>
        <p:nvPicPr>
          <p:cNvPr id="3" name="Content Placeholder 2">
            <a:extLst>
              <a:ext uri="{FF2B5EF4-FFF2-40B4-BE49-F238E27FC236}">
                <a16:creationId xmlns:a16="http://schemas.microsoft.com/office/drawing/2014/main" id="{71A5B060-7AAB-C21E-5793-D6AE5928137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754688" y="215153"/>
            <a:ext cx="6258018" cy="6472518"/>
          </a:xfrm>
          <a:effectLst>
            <a:softEdge rad="215900"/>
          </a:effectLst>
        </p:spPr>
      </p:pic>
    </p:spTree>
    <p:extLst>
      <p:ext uri="{BB962C8B-B14F-4D97-AF65-F5344CB8AC3E}">
        <p14:creationId xmlns:p14="http://schemas.microsoft.com/office/powerpoint/2010/main" val="2568913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74D43CF-BA0E-9C33-A727-7DD1B4A3B586}"/>
              </a:ext>
            </a:extLst>
          </p:cNvPr>
          <p:cNvSpPr>
            <a:spLocks noGrp="1"/>
          </p:cNvSpPr>
          <p:nvPr>
            <p:ph sz="half" idx="1"/>
          </p:nvPr>
        </p:nvSpPr>
        <p:spPr>
          <a:xfrm>
            <a:off x="-66675" y="599516"/>
            <a:ext cx="5692588" cy="5136776"/>
          </a:xfrm>
        </p:spPr>
        <p:txBody>
          <a:bodyPr>
            <a:normAutofit fontScale="92500" lnSpcReduction="10000"/>
          </a:bodyPr>
          <a:lstStyle/>
          <a:p>
            <a:pPr marL="0" indent="0">
              <a:buNone/>
            </a:pPr>
            <a:r>
              <a:rPr lang="en-US" sz="4400" b="1">
                <a:solidFill>
                  <a:srgbClr val="00B050"/>
                </a:solidFill>
                <a:latin typeface="Bahnschrift SemiBold" panose="020B0502040204020203" pitchFamily="34" charset="0"/>
              </a:rPr>
              <a:t>Data Preprocessing</a:t>
            </a:r>
          </a:p>
          <a:p>
            <a:pPr marL="0" indent="0">
              <a:buNone/>
            </a:pPr>
            <a:r>
              <a:rPr lang="en-US" sz="2400">
                <a:solidFill>
                  <a:schemeClr val="tx1">
                    <a:lumMod val="65000"/>
                  </a:schemeClr>
                </a:solidFill>
                <a:latin typeface="Berlin Sans FB" panose="020E0602020502020306" pitchFamily="34" charset="0"/>
              </a:rPr>
              <a:t>Before feeding data into an LSTM model, it must be preprocessed to ensure its quality and suitability for analysis. This involves tasks such as removing outliers, filling missing values, and normalizing the data to a common scale.</a:t>
            </a:r>
          </a:p>
          <a:p>
            <a:pPr marL="0" indent="0">
              <a:buNone/>
            </a:pPr>
            <a:endParaRPr lang="en-US" sz="2400">
              <a:solidFill>
                <a:schemeClr val="tx1">
                  <a:lumMod val="65000"/>
                </a:schemeClr>
              </a:solidFill>
              <a:latin typeface="Berlin Sans FB" panose="020E0602020502020306" pitchFamily="34" charset="0"/>
            </a:endParaRPr>
          </a:p>
          <a:p>
            <a:pPr marL="0" indent="0">
              <a:buNone/>
            </a:pPr>
            <a:r>
              <a:rPr lang="en-US" sz="2400">
                <a:solidFill>
                  <a:schemeClr val="tx1">
                    <a:lumMod val="65000"/>
                  </a:schemeClr>
                </a:solidFill>
                <a:latin typeface="Berlin Sans FB" panose="020E0602020502020306" pitchFamily="34" charset="0"/>
              </a:rPr>
              <a:t>Additionally, feature engineering can be used to extract relevant information from the raw data, such as technical indicators like moving averages or momentum. This can improve the model's performance by providing additional inputs that capture different aspects of the market.</a:t>
            </a:r>
          </a:p>
          <a:p>
            <a:endParaRPr lang="en-IN"/>
          </a:p>
        </p:txBody>
      </p:sp>
      <p:pic>
        <p:nvPicPr>
          <p:cNvPr id="3" name="Content Placeholder 2">
            <a:extLst>
              <a:ext uri="{FF2B5EF4-FFF2-40B4-BE49-F238E27FC236}">
                <a16:creationId xmlns:a16="http://schemas.microsoft.com/office/drawing/2014/main" id="{CF855549-A0CA-5217-A0AB-7F819276D29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754688" y="215153"/>
            <a:ext cx="6186300" cy="6463553"/>
          </a:xfrm>
          <a:effectLst>
            <a:softEdge rad="266700"/>
          </a:effectLst>
        </p:spPr>
      </p:pic>
    </p:spTree>
    <p:extLst>
      <p:ext uri="{BB962C8B-B14F-4D97-AF65-F5344CB8AC3E}">
        <p14:creationId xmlns:p14="http://schemas.microsoft.com/office/powerpoint/2010/main" val="1612129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74D43CF-BA0E-9C33-A727-7DD1B4A3B586}"/>
              </a:ext>
            </a:extLst>
          </p:cNvPr>
          <p:cNvSpPr>
            <a:spLocks noGrp="1"/>
          </p:cNvSpPr>
          <p:nvPr>
            <p:ph sz="half" idx="1"/>
          </p:nvPr>
        </p:nvSpPr>
        <p:spPr>
          <a:xfrm>
            <a:off x="0" y="560854"/>
            <a:ext cx="5692588" cy="5047130"/>
          </a:xfrm>
        </p:spPr>
        <p:txBody>
          <a:bodyPr>
            <a:normAutofit fontScale="85000" lnSpcReduction="10000"/>
          </a:bodyPr>
          <a:lstStyle/>
          <a:p>
            <a:pPr marL="0" indent="0">
              <a:buNone/>
            </a:pPr>
            <a:r>
              <a:rPr lang="en-US" sz="4800" b="1">
                <a:solidFill>
                  <a:srgbClr val="00B050"/>
                </a:solidFill>
                <a:latin typeface="Bahnschrift SemiBold" panose="020B0502040204020203" pitchFamily="34" charset="0"/>
              </a:rPr>
              <a:t>Model Training</a:t>
            </a:r>
          </a:p>
          <a:p>
            <a:pPr marL="0" indent="0">
              <a:buNone/>
            </a:pPr>
            <a:r>
              <a:rPr lang="en-US" sz="2600">
                <a:solidFill>
                  <a:schemeClr val="tx1">
                    <a:lumMod val="65000"/>
                  </a:schemeClr>
                </a:solidFill>
                <a:latin typeface="Berlin Sans FB" panose="020E0602020502020306" pitchFamily="34" charset="0"/>
              </a:rPr>
              <a:t>Once the data is preprocessed, it can be split into training and testing sets for the LSTM model. The training set is used to teach the model how to predict future prices based on past data, while the testing set is used to evaluate its performance on unseen data.</a:t>
            </a:r>
          </a:p>
          <a:p>
            <a:pPr marL="0" indent="0">
              <a:buNone/>
            </a:pPr>
            <a:endParaRPr lang="en-US" sz="2600">
              <a:solidFill>
                <a:schemeClr val="tx1">
                  <a:lumMod val="65000"/>
                </a:schemeClr>
              </a:solidFill>
              <a:latin typeface="Berlin Sans FB" panose="020E0602020502020306" pitchFamily="34" charset="0"/>
            </a:endParaRPr>
          </a:p>
          <a:p>
            <a:pPr marL="0" indent="0">
              <a:buNone/>
            </a:pPr>
            <a:r>
              <a:rPr lang="en-US" sz="2600">
                <a:solidFill>
                  <a:schemeClr val="tx1">
                    <a:lumMod val="65000"/>
                  </a:schemeClr>
                </a:solidFill>
                <a:latin typeface="Berlin Sans FB" panose="020E0602020502020306" pitchFamily="34" charset="0"/>
              </a:rPr>
              <a:t>The model's architecture and hyperparameters can also be tuned during training to optimize its performance. This involves selecting the number of layers, nodes, and epochs, as well as the learning rate and activation functions used in the network.</a:t>
            </a:r>
          </a:p>
          <a:p>
            <a:endParaRPr lang="en-IN"/>
          </a:p>
        </p:txBody>
      </p:sp>
      <p:pic>
        <p:nvPicPr>
          <p:cNvPr id="3" name="Content Placeholder 2">
            <a:extLst>
              <a:ext uri="{FF2B5EF4-FFF2-40B4-BE49-F238E27FC236}">
                <a16:creationId xmlns:a16="http://schemas.microsoft.com/office/drawing/2014/main" id="{1F7BA0CC-A33C-E681-8184-37EEF1231B8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754688" y="254794"/>
            <a:ext cx="6195265" cy="6348412"/>
          </a:xfrm>
          <a:effectLst>
            <a:softEdge rad="292100"/>
          </a:effectLst>
        </p:spPr>
      </p:pic>
    </p:spTree>
    <p:extLst>
      <p:ext uri="{BB962C8B-B14F-4D97-AF65-F5344CB8AC3E}">
        <p14:creationId xmlns:p14="http://schemas.microsoft.com/office/powerpoint/2010/main" val="2141442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74D43CF-BA0E-9C33-A727-7DD1B4A3B586}"/>
              </a:ext>
            </a:extLst>
          </p:cNvPr>
          <p:cNvSpPr>
            <a:spLocks noGrp="1"/>
          </p:cNvSpPr>
          <p:nvPr>
            <p:ph sz="half" idx="1"/>
          </p:nvPr>
        </p:nvSpPr>
        <p:spPr>
          <a:xfrm>
            <a:off x="0" y="535641"/>
            <a:ext cx="5692588" cy="5522260"/>
          </a:xfrm>
        </p:spPr>
        <p:txBody>
          <a:bodyPr>
            <a:normAutofit fontScale="70000" lnSpcReduction="20000"/>
          </a:bodyPr>
          <a:lstStyle/>
          <a:p>
            <a:pPr marL="0" indent="0">
              <a:buNone/>
            </a:pPr>
            <a:r>
              <a:rPr lang="en-US" sz="5700" b="1">
                <a:solidFill>
                  <a:srgbClr val="00B050"/>
                </a:solidFill>
                <a:latin typeface="Bahnschrift SemiBold" panose="020B0502040204020203" pitchFamily="34" charset="0"/>
              </a:rPr>
              <a:t>Evaluation and Interpretation</a:t>
            </a:r>
          </a:p>
          <a:p>
            <a:pPr marL="0" indent="0">
              <a:buNone/>
            </a:pPr>
            <a:r>
              <a:rPr lang="en-US" sz="3100">
                <a:solidFill>
                  <a:schemeClr val="tx1">
                    <a:lumMod val="65000"/>
                  </a:schemeClr>
                </a:solidFill>
                <a:latin typeface="Berlin Sans FB" panose="020E0602020502020306" pitchFamily="34" charset="0"/>
              </a:rPr>
              <a:t>After training, the LSTM model can be evaluated on the testing set to determine its accuracy and effectiveness at predicting crude oil prices. Metrics such as mean squared error or root mean squared error can be used to quantify the difference between predicted and actual prices.</a:t>
            </a:r>
          </a:p>
          <a:p>
            <a:pPr marL="0" indent="0">
              <a:buNone/>
            </a:pPr>
            <a:endParaRPr lang="en-US" sz="3100">
              <a:solidFill>
                <a:schemeClr val="tx1">
                  <a:lumMod val="65000"/>
                </a:schemeClr>
              </a:solidFill>
              <a:latin typeface="Berlin Sans FB" panose="020E0602020502020306" pitchFamily="34" charset="0"/>
            </a:endParaRPr>
          </a:p>
          <a:p>
            <a:pPr marL="0" indent="0">
              <a:buNone/>
            </a:pPr>
            <a:r>
              <a:rPr lang="en-US" sz="3100">
                <a:solidFill>
                  <a:schemeClr val="tx1">
                    <a:lumMod val="65000"/>
                  </a:schemeClr>
                </a:solidFill>
                <a:latin typeface="Berlin Sans FB" panose="020E0602020502020306" pitchFamily="34" charset="0"/>
              </a:rPr>
              <a:t>Finally, the results of the analysis can be interpreted and used to inform trading decisions or other applications. For example, if the model predicts a significant increase in crude oil prices, investors may choose to buy futures contracts or stocks in related companies</a:t>
            </a:r>
            <a:r>
              <a:rPr lang="en-US" sz="3100">
                <a:latin typeface="Berlin Sans FB" panose="020E0602020502020306" pitchFamily="34" charset="0"/>
              </a:rPr>
              <a:t>.</a:t>
            </a:r>
          </a:p>
        </p:txBody>
      </p:sp>
      <p:pic>
        <p:nvPicPr>
          <p:cNvPr id="3" name="Content Placeholder 2">
            <a:extLst>
              <a:ext uri="{FF2B5EF4-FFF2-40B4-BE49-F238E27FC236}">
                <a16:creationId xmlns:a16="http://schemas.microsoft.com/office/drawing/2014/main" id="{384D60A8-7265-EC28-2129-5EA248A1493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754688" y="286870"/>
            <a:ext cx="6249053" cy="6289441"/>
          </a:xfrm>
          <a:effectLst>
            <a:softEdge rad="279400"/>
          </a:effectLst>
        </p:spPr>
      </p:pic>
    </p:spTree>
    <p:extLst>
      <p:ext uri="{BB962C8B-B14F-4D97-AF65-F5344CB8AC3E}">
        <p14:creationId xmlns:p14="http://schemas.microsoft.com/office/powerpoint/2010/main" val="2852050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113</TotalTime>
  <Words>632</Words>
  <Application>Microsoft Office PowerPoint</Application>
  <PresentationFormat>Widescreen</PresentationFormat>
  <Paragraphs>44</Paragraphs>
  <Slides>11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Arial</vt:lpstr>
      <vt:lpstr>Bahnschrift</vt:lpstr>
      <vt:lpstr>Bahnschrift SemiBold</vt:lpstr>
      <vt:lpstr>Berlin Sans FB</vt:lpstr>
      <vt:lpstr>Berlin Sans FB Demi</vt:lpstr>
      <vt:lpstr>Britannic Bold</vt:lpstr>
      <vt:lpstr>Rockwell Extra Bold</vt:lpstr>
      <vt:lpstr>Trebuchet MS</vt:lpstr>
      <vt:lpstr>Wingdings 3</vt:lpstr>
      <vt:lpstr>Facet</vt:lpstr>
      <vt:lpstr> </vt:lpstr>
      <vt:lpstr>COURSE CERTIFICATE</vt:lpstr>
      <vt:lpstr>Crude Oil Price Prediction with LSTM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Crude Oil Price Prediction with LSTM</dc:title>
  <dc:creator>Ganireddi Kumar</dc:creator>
  <cp:lastModifiedBy>Ganireddi Kumar</cp:lastModifiedBy>
  <cp:revision>5</cp:revision>
  <dcterms:created xsi:type="dcterms:W3CDTF">2023-04-13T11:39:52Z</dcterms:created>
  <dcterms:modified xsi:type="dcterms:W3CDTF">2023-04-13T13:33:32Z</dcterms:modified>
</cp:coreProperties>
</file>

<file path=docProps/thumbnail.jpeg>
</file>